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7"/>
  </p:notesMasterIdLst>
  <p:handoutMasterIdLst>
    <p:handoutMasterId r:id="rId18"/>
  </p:handoutMasterIdLst>
  <p:sldIdLst>
    <p:sldId id="275" r:id="rId3"/>
    <p:sldId id="276" r:id="rId4"/>
    <p:sldId id="277" r:id="rId5"/>
    <p:sldId id="278" r:id="rId6"/>
    <p:sldId id="279" r:id="rId7"/>
    <p:sldId id="283" r:id="rId8"/>
    <p:sldId id="282" r:id="rId9"/>
    <p:sldId id="281" r:id="rId10"/>
    <p:sldId id="280" r:id="rId11"/>
    <p:sldId id="284" r:id="rId12"/>
    <p:sldId id="285" r:id="rId13"/>
    <p:sldId id="286" r:id="rId14"/>
    <p:sldId id="288" r:id="rId15"/>
    <p:sldId id="289" r:id="rId16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1152">
          <p15:clr>
            <a:srgbClr val="A4A3A4"/>
          </p15:clr>
        </p15:guide>
        <p15:guide id="4" orient="horz" pos="3888">
          <p15:clr>
            <a:srgbClr val="A4A3A4"/>
          </p15:clr>
        </p15:guide>
        <p15:guide id="5" orient="horz" pos="3072">
          <p15:clr>
            <a:srgbClr val="A4A3A4"/>
          </p15:clr>
        </p15:guide>
        <p15:guide id="6" orient="horz" pos="432">
          <p15:clr>
            <a:srgbClr val="A4A3A4"/>
          </p15:clr>
        </p15:guide>
        <p15:guide id="7" orient="horz" pos="3648">
          <p15:clr>
            <a:srgbClr val="A4A3A4"/>
          </p15:clr>
        </p15:guide>
        <p15:guide id="8" pos="3839">
          <p15:clr>
            <a:srgbClr val="A4A3A4"/>
          </p15:clr>
        </p15:guide>
        <p15:guide id="9" pos="767">
          <p15:clr>
            <a:srgbClr val="A4A3A4"/>
          </p15:clr>
        </p15:guide>
        <p15:guide id="10" pos="6911">
          <p15:clr>
            <a:srgbClr val="A4A3A4"/>
          </p15:clr>
        </p15:guide>
        <p15:guide id="11" pos="5711">
          <p15:clr>
            <a:srgbClr val="A4A3A4"/>
          </p15:clr>
        </p15:guide>
        <p15:guide id="12" pos="7247">
          <p15:clr>
            <a:srgbClr val="A4A3A4"/>
          </p15:clr>
        </p15:guide>
        <p15:guide id="13" pos="3695">
          <p15:clr>
            <a:srgbClr val="A4A3A4"/>
          </p15:clr>
        </p15:guide>
        <p15:guide id="14" pos="431">
          <p15:clr>
            <a:srgbClr val="A4A3A4"/>
          </p15:clr>
        </p15:guide>
        <p15:guide id="15" pos="28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>
      <p:cViewPr varScale="1">
        <p:scale>
          <a:sx n="73" d="100"/>
          <a:sy n="73" d="100"/>
        </p:scale>
        <p:origin x="-612" y="-90"/>
      </p:cViewPr>
      <p:guideLst>
        <p:guide orient="horz" pos="2160"/>
        <p:guide orient="horz" pos="1008"/>
        <p:guide orient="horz" pos="1152"/>
        <p:guide orient="horz" pos="3888"/>
        <p:guide orient="horz" pos="3072"/>
        <p:guide orient="horz" pos="432"/>
        <p:guide orient="horz" pos="3648"/>
        <p:guide pos="3839"/>
        <p:guide pos="767"/>
        <p:guide pos="6911"/>
        <p:guide pos="5711"/>
        <p:guide pos="7247"/>
        <p:guide pos="3695"/>
        <p:guide pos="431"/>
        <p:guide pos="287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1482" y="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8FCA9C-FF92-4024-BDEC-A6D3B663DC09}" type="datetimeFigureOut">
              <a:rPr lang="sk-SK"/>
              <a:pPr/>
              <a:t>02.05.2018</a:t>
            </a:fld>
            <a:endParaRPr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6DCAE-1661-43FF-8A44-43DAFDC1FD90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91980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 noProof="0" dirty="0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AB877-E7B1-4681-847E-D0918612832B}" type="datetimeFigureOut">
              <a:rPr lang="sk-SK" noProof="0" smtClean="0"/>
              <a:pPr/>
              <a:t>02.05.2018</a:t>
            </a:fld>
            <a:endParaRPr lang="sk-SK" noProof="0" dirty="0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 noProof="0" dirty="0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noProof="0" dirty="0" smtClean="0"/>
              <a:t>Upravte štýl predlohy textu.</a:t>
            </a:r>
          </a:p>
          <a:p>
            <a:pPr lvl="1"/>
            <a:r>
              <a:rPr lang="sk-SK" noProof="0" dirty="0" smtClean="0"/>
              <a:t>Druhá úroveň</a:t>
            </a:r>
          </a:p>
          <a:p>
            <a:pPr lvl="2"/>
            <a:r>
              <a:rPr lang="sk-SK" noProof="0" dirty="0" smtClean="0"/>
              <a:t>Tretia úroveň</a:t>
            </a:r>
          </a:p>
          <a:p>
            <a:pPr lvl="3"/>
            <a:r>
              <a:rPr lang="sk-SK" noProof="0" dirty="0" smtClean="0"/>
              <a:t>Štvrtá úroveň</a:t>
            </a:r>
          </a:p>
          <a:p>
            <a:pPr lvl="4"/>
            <a:r>
              <a:rPr lang="sk-SK" noProof="0" dirty="0" smtClean="0"/>
              <a:t>Piata úroveň</a:t>
            </a:r>
            <a:endParaRPr lang="sk-SK" noProof="0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 noProof="0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971FF-EF28-4195-A575-329446EFAA55}" type="slidenum">
              <a:rPr lang="sk-SK" noProof="0" smtClean="0"/>
              <a:pPr/>
              <a:t>‹#›</a:t>
            </a:fld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139899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oľná forma 6"/>
          <p:cNvSpPr>
            <a:spLocks noEditPoints="1"/>
          </p:cNvSpPr>
          <p:nvPr/>
        </p:nvSpPr>
        <p:spPr bwMode="auto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sk-SK" noProof="0" dirty="0">
              <a:solidFill>
                <a:schemeClr val="lt1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17613" y="1828799"/>
            <a:ext cx="9753600" cy="3048001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sk-SK" noProof="0" smtClean="0"/>
              <a:t>Upravte štýly predlohy textu</a:t>
            </a:r>
            <a:endParaRPr lang="sk-SK" noProof="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noProof="0" smtClean="0"/>
              <a:t>Upravte štýl predlohy podnadpisov</a:t>
            </a:r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925245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noProof="0" smtClean="0"/>
              <a:t>Upravte štýly predlohy textu</a:t>
            </a:r>
            <a:endParaRPr lang="sk-SK" noProof="0" dirty="0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/>
            <a:r>
              <a:rPr lang="sk-SK" noProof="0" smtClean="0"/>
              <a:t>Upravte štýl predlohy textu.</a:t>
            </a:r>
          </a:p>
          <a:p>
            <a:pPr lvl="1"/>
            <a:r>
              <a:rPr lang="sk-SK" noProof="0" smtClean="0"/>
              <a:t>Druhá úroveň</a:t>
            </a:r>
          </a:p>
          <a:p>
            <a:pPr lvl="2"/>
            <a:r>
              <a:rPr lang="sk-SK" noProof="0" smtClean="0"/>
              <a:t>Tretia úroveň</a:t>
            </a:r>
          </a:p>
          <a:p>
            <a:pPr lvl="3"/>
            <a:r>
              <a:rPr lang="sk-SK" noProof="0" smtClean="0"/>
              <a:t>Štvrtá úroveň</a:t>
            </a:r>
          </a:p>
          <a:p>
            <a:pPr lvl="4"/>
            <a:r>
              <a:rPr lang="sk-SK" noProof="0" smtClean="0"/>
              <a:t>Piata úroveň</a:t>
            </a:r>
            <a:endParaRPr lang="sk-SK" noProof="0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sk-SK" noProof="0" smtClean="0"/>
              <a:pPr/>
              <a:t>02.05.2018</a:t>
            </a:fld>
            <a:endParaRPr lang="sk-SK" noProof="0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noProof="0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sk-SK" noProof="0" smtClean="0"/>
              <a:pPr/>
              <a:t>‹#›</a:t>
            </a:fld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2944854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836898" y="685800"/>
            <a:ext cx="2134315" cy="5486400"/>
          </a:xfrm>
        </p:spPr>
        <p:txBody>
          <a:bodyPr vert="eaVert"/>
          <a:lstStyle/>
          <a:p>
            <a:r>
              <a:rPr lang="sk-SK" noProof="0" smtClean="0"/>
              <a:t>Upravte štýly predlohy textu</a:t>
            </a:r>
            <a:endParaRPr lang="sk-SK" noProof="0" dirty="0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1217613" y="685800"/>
            <a:ext cx="7416138" cy="54864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sk-SK" noProof="0" smtClean="0"/>
              <a:t>Upravte štýl predlohy textu.</a:t>
            </a:r>
          </a:p>
          <a:p>
            <a:pPr lvl="1"/>
            <a:r>
              <a:rPr lang="sk-SK" noProof="0" smtClean="0"/>
              <a:t>Druhá úroveň</a:t>
            </a:r>
          </a:p>
          <a:p>
            <a:pPr lvl="2"/>
            <a:r>
              <a:rPr lang="sk-SK" noProof="0" smtClean="0"/>
              <a:t>Tretia úroveň</a:t>
            </a:r>
          </a:p>
          <a:p>
            <a:pPr lvl="3"/>
            <a:r>
              <a:rPr lang="sk-SK" noProof="0" smtClean="0"/>
              <a:t>Štvrtá úroveň</a:t>
            </a:r>
          </a:p>
          <a:p>
            <a:pPr lvl="4"/>
            <a:r>
              <a:rPr lang="sk-SK" noProof="0" smtClean="0"/>
              <a:t>Piata úroveň</a:t>
            </a:r>
            <a:endParaRPr lang="sk-SK" noProof="0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sk-SK" noProof="0" smtClean="0"/>
              <a:pPr/>
              <a:t>02.05.2018</a:t>
            </a:fld>
            <a:endParaRPr lang="sk-SK" noProof="0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noProof="0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sk-SK" noProof="0" smtClean="0"/>
              <a:pPr/>
              <a:t>‹#›</a:t>
            </a:fld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28294243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noProof="0" smtClean="0"/>
              <a:t>Upravte štýly predlohy textu</a:t>
            </a:r>
            <a:endParaRPr lang="sk-SK" noProof="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sk-SK" noProof="0" smtClean="0"/>
              <a:t>Upravte štýl predlohy textu.</a:t>
            </a:r>
          </a:p>
          <a:p>
            <a:pPr lvl="1"/>
            <a:r>
              <a:rPr lang="sk-SK" noProof="0" smtClean="0"/>
              <a:t>Druhá úroveň</a:t>
            </a:r>
          </a:p>
          <a:p>
            <a:pPr lvl="2"/>
            <a:r>
              <a:rPr lang="sk-SK" noProof="0" smtClean="0"/>
              <a:t>Tretia úroveň</a:t>
            </a:r>
          </a:p>
          <a:p>
            <a:pPr lvl="3"/>
            <a:r>
              <a:rPr lang="sk-SK" noProof="0" smtClean="0"/>
              <a:t>Štvrtá úroveň</a:t>
            </a:r>
          </a:p>
          <a:p>
            <a:pPr lvl="4"/>
            <a:r>
              <a:rPr lang="sk-SK" noProof="0" smtClean="0"/>
              <a:t>Piata úroveň</a:t>
            </a:r>
            <a:endParaRPr lang="sk-SK" noProof="0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sk-SK" noProof="0" smtClean="0"/>
              <a:pPr/>
              <a:t>02.05.2018</a:t>
            </a:fld>
            <a:endParaRPr lang="sk-SK" noProof="0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noProof="0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sk-SK" noProof="0" smtClean="0"/>
              <a:pPr/>
              <a:t>‹#›</a:t>
            </a:fld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794642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7614" y="3429000"/>
            <a:ext cx="9753600" cy="2362199"/>
          </a:xfrm>
        </p:spPr>
        <p:txBody>
          <a:bodyPr anchor="b">
            <a:normAutofit/>
          </a:bodyPr>
          <a:lstStyle>
            <a:lvl1pPr algn="l">
              <a:defRPr sz="4400" b="0" cap="all"/>
            </a:lvl1pPr>
          </a:lstStyle>
          <a:p>
            <a:r>
              <a:rPr lang="sk-SK" noProof="0" smtClean="0"/>
              <a:t>Upravte štýly predlohy textu</a:t>
            </a:r>
            <a:endParaRPr lang="sk-SK" noProof="0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213150" y="685801"/>
            <a:ext cx="7853063" cy="1142999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noProof="0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sk-SK" noProof="0" smtClean="0"/>
              <a:pPr/>
              <a:t>02.05.2018</a:t>
            </a:fld>
            <a:endParaRPr lang="sk-SK" noProof="0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noProof="0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sk-SK" noProof="0" smtClean="0"/>
              <a:pPr/>
              <a:t>‹#›</a:t>
            </a:fld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945692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noProof="0" smtClean="0"/>
              <a:t>Upravte štýly predlohy textu</a:t>
            </a:r>
            <a:endParaRPr lang="sk-SK" noProof="0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12332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sk-SK" noProof="0" smtClean="0"/>
              <a:t>Upravte štýl predlohy textu.</a:t>
            </a:r>
          </a:p>
          <a:p>
            <a:pPr lvl="1"/>
            <a:r>
              <a:rPr lang="sk-SK" noProof="0" smtClean="0"/>
              <a:t>Druhá úroveň</a:t>
            </a:r>
          </a:p>
          <a:p>
            <a:pPr lvl="2"/>
            <a:r>
              <a:rPr lang="sk-SK" noProof="0" smtClean="0"/>
              <a:t>Tretia úroveň</a:t>
            </a:r>
          </a:p>
          <a:p>
            <a:pPr lvl="3"/>
            <a:r>
              <a:rPr lang="sk-SK" noProof="0" smtClean="0"/>
              <a:t>Štvrtá úroveň</a:t>
            </a:r>
          </a:p>
          <a:p>
            <a:pPr lvl="4"/>
            <a:r>
              <a:rPr lang="sk-SK" noProof="0" smtClean="0"/>
              <a:t>Piata úroveň</a:t>
            </a:r>
            <a:endParaRPr lang="sk-SK" noProof="0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2624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noProof="0" smtClean="0"/>
              <a:t>Upravte štýl predlohy textu.</a:t>
            </a:r>
          </a:p>
          <a:p>
            <a:pPr lvl="1"/>
            <a:r>
              <a:rPr lang="sk-SK" noProof="0" smtClean="0"/>
              <a:t>Druhá úroveň</a:t>
            </a:r>
          </a:p>
          <a:p>
            <a:pPr lvl="2"/>
            <a:r>
              <a:rPr lang="sk-SK" noProof="0" smtClean="0"/>
              <a:t>Tretia úroveň</a:t>
            </a:r>
          </a:p>
          <a:p>
            <a:pPr lvl="3"/>
            <a:r>
              <a:rPr lang="sk-SK" noProof="0" smtClean="0"/>
              <a:t>Štvrtá úroveň</a:t>
            </a:r>
          </a:p>
          <a:p>
            <a:pPr lvl="4"/>
            <a:r>
              <a:rPr lang="sk-SK" noProof="0" smtClean="0"/>
              <a:t>Piata úroveň</a:t>
            </a:r>
            <a:endParaRPr lang="sk-SK" noProof="0" dirty="0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sk-SK" noProof="0" smtClean="0"/>
              <a:pPr/>
              <a:t>02.05.2018</a:t>
            </a:fld>
            <a:endParaRPr lang="sk-SK" noProof="0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noProof="0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sk-SK" noProof="0" smtClean="0"/>
              <a:pPr/>
              <a:t>‹#›</a:t>
            </a:fld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797784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</p:spPr>
        <p:txBody>
          <a:bodyPr/>
          <a:lstStyle>
            <a:lvl1pPr>
              <a:defRPr/>
            </a:lvl1pPr>
          </a:lstStyle>
          <a:p>
            <a:r>
              <a:rPr lang="sk-SK" noProof="0" smtClean="0"/>
              <a:t>Upravte štýly predlohy textu</a:t>
            </a:r>
            <a:endParaRPr lang="sk-SK" noProof="0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21761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noProof="0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121761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 noProof="0" smtClean="0"/>
              <a:t>Upravte štýl predlohy textu.</a:t>
            </a:r>
          </a:p>
          <a:p>
            <a:pPr lvl="1"/>
            <a:r>
              <a:rPr lang="sk-SK" noProof="0" smtClean="0"/>
              <a:t>Druhá úroveň</a:t>
            </a:r>
          </a:p>
          <a:p>
            <a:pPr lvl="2"/>
            <a:r>
              <a:rPr lang="sk-SK" noProof="0" smtClean="0"/>
              <a:t>Tretia úroveň</a:t>
            </a:r>
          </a:p>
          <a:p>
            <a:pPr lvl="3"/>
            <a:r>
              <a:rPr lang="sk-SK" noProof="0" smtClean="0"/>
              <a:t>Štvrtá úroveň</a:t>
            </a:r>
          </a:p>
          <a:p>
            <a:pPr lvl="4"/>
            <a:r>
              <a:rPr lang="sk-SK" noProof="0" smtClean="0"/>
              <a:t>Piata úroveň</a:t>
            </a:r>
            <a:endParaRPr lang="sk-SK" noProof="0" dirty="0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26205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noProof="0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26205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/>
            <a:r>
              <a:rPr lang="sk-SK" noProof="0" smtClean="0"/>
              <a:t>Upravte štýl predlohy textu.</a:t>
            </a:r>
          </a:p>
          <a:p>
            <a:pPr lvl="1"/>
            <a:r>
              <a:rPr lang="sk-SK" noProof="0" smtClean="0"/>
              <a:t>Druhá úroveň</a:t>
            </a:r>
          </a:p>
          <a:p>
            <a:pPr lvl="2"/>
            <a:r>
              <a:rPr lang="sk-SK" noProof="0" smtClean="0"/>
              <a:t>Tretia úroveň</a:t>
            </a:r>
          </a:p>
          <a:p>
            <a:pPr lvl="3"/>
            <a:r>
              <a:rPr lang="sk-SK" noProof="0" smtClean="0"/>
              <a:t>Štvrtá úroveň</a:t>
            </a:r>
          </a:p>
          <a:p>
            <a:pPr lvl="4"/>
            <a:r>
              <a:rPr lang="sk-SK" noProof="0" smtClean="0"/>
              <a:t>Piata úroveň</a:t>
            </a:r>
            <a:endParaRPr lang="sk-SK" noProof="0" dirty="0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sk-SK" noProof="0" smtClean="0"/>
              <a:pPr/>
              <a:t>02.05.2018</a:t>
            </a:fld>
            <a:endParaRPr lang="sk-SK" noProof="0" dirty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noProof="0" dirty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sk-SK" noProof="0" smtClean="0"/>
              <a:pPr/>
              <a:t>‹#›</a:t>
            </a:fld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862447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noProof="0" smtClean="0"/>
              <a:t>Upravte štýly predlohy textu</a:t>
            </a:r>
            <a:endParaRPr lang="sk-SK" noProof="0" dirty="0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sk-SK" noProof="0" smtClean="0"/>
              <a:pPr/>
              <a:t>02.05.2018</a:t>
            </a:fld>
            <a:endParaRPr lang="sk-SK" noProof="0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noProof="0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sk-SK" noProof="0" smtClean="0"/>
              <a:pPr/>
              <a:t>‹#›</a:t>
            </a:fld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1336223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sk-SK" noProof="0" smtClean="0"/>
              <a:pPr/>
              <a:t>02.05.2018</a:t>
            </a:fld>
            <a:endParaRPr lang="sk-SK" noProof="0" dirty="0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noProof="0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sk-SK" noProof="0" smtClean="0"/>
              <a:pPr/>
              <a:t>‹#›</a:t>
            </a:fld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2553411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ĺžnik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sk-SK" noProof="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sk-SK" noProof="0" smtClean="0"/>
              <a:t>Upravte štýly predlohy textu</a:t>
            </a:r>
            <a:endParaRPr lang="sk-SK" noProof="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865814" y="685800"/>
            <a:ext cx="5638800" cy="5486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noProof="0" smtClean="0"/>
              <a:t>Upravte štýl predlohy textu.</a:t>
            </a:r>
          </a:p>
          <a:p>
            <a:pPr lvl="1"/>
            <a:r>
              <a:rPr lang="sk-SK" noProof="0" smtClean="0"/>
              <a:t>Druhá úroveň</a:t>
            </a:r>
          </a:p>
          <a:p>
            <a:pPr lvl="2"/>
            <a:r>
              <a:rPr lang="sk-SK" noProof="0" smtClean="0"/>
              <a:t>Tretia úroveň</a:t>
            </a:r>
          </a:p>
          <a:p>
            <a:pPr lvl="3"/>
            <a:r>
              <a:rPr lang="sk-SK" noProof="0" smtClean="0"/>
              <a:t>Štvrtá úroveň</a:t>
            </a:r>
          </a:p>
          <a:p>
            <a:pPr lvl="4"/>
            <a:r>
              <a:rPr lang="sk-SK" noProof="0" smtClean="0"/>
              <a:t>Piata úroveň</a:t>
            </a:r>
            <a:endParaRPr lang="sk-SK" noProof="0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noProof="0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sk-SK" noProof="0" smtClean="0"/>
              <a:pPr/>
              <a:t>02.05.2018</a:t>
            </a:fld>
            <a:endParaRPr lang="sk-SK" noProof="0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noProof="0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sk-SK" noProof="0" smtClean="0"/>
              <a:pPr/>
              <a:t>‹#›</a:t>
            </a:fld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2658483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ĺžnik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sk-SK" noProof="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sk-SK" noProof="0" smtClean="0"/>
              <a:t>Upravte štýly predlohy textu</a:t>
            </a:r>
            <a:endParaRPr lang="sk-SK" noProof="0" dirty="0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noProof="0" smtClean="0"/>
              <a:t>Ak chcete pridať obrázok, kliknite na ikonu</a:t>
            </a:r>
            <a:endParaRPr lang="sk-SK" noProof="0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noProof="0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sk-SK" noProof="0" smtClean="0"/>
              <a:pPr/>
              <a:t>02.05.2018</a:t>
            </a:fld>
            <a:endParaRPr lang="sk-SK" noProof="0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noProof="0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sk-SK" noProof="0" smtClean="0"/>
              <a:pPr/>
              <a:t>‹#›</a:t>
            </a:fld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3192438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noProof="0" dirty="0" smtClean="0"/>
              <a:t>Upravte štýly predlohy textu</a:t>
            </a:r>
            <a:endParaRPr lang="sk-SK" noProof="0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noProof="0" dirty="0" smtClean="0"/>
              <a:t>Upravte štýl predlohy textu.</a:t>
            </a:r>
          </a:p>
          <a:p>
            <a:pPr lvl="1"/>
            <a:r>
              <a:rPr lang="sk-SK" noProof="0" dirty="0" smtClean="0"/>
              <a:t>Druhá úroveň</a:t>
            </a:r>
          </a:p>
          <a:p>
            <a:pPr lvl="2"/>
            <a:r>
              <a:rPr lang="sk-SK" noProof="0" dirty="0" smtClean="0"/>
              <a:t>Tretia úroveň</a:t>
            </a:r>
          </a:p>
          <a:p>
            <a:pPr lvl="3"/>
            <a:r>
              <a:rPr lang="sk-SK" noProof="0" dirty="0" smtClean="0"/>
              <a:t>Štvrtá úroveň</a:t>
            </a:r>
          </a:p>
          <a:p>
            <a:pPr lvl="4"/>
            <a:r>
              <a:rPr lang="sk-SK" noProof="0" dirty="0" smtClean="0"/>
              <a:t>Piata úroveň</a:t>
            </a:r>
            <a:endParaRPr lang="sk-SK" noProof="0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DF33987-6305-4E2A-BF18-EF013ECE927B}" type="datetimeFigureOut">
              <a:rPr lang="sk-SK" noProof="0" smtClean="0"/>
              <a:pPr/>
              <a:t>02.05.2018</a:t>
            </a:fld>
            <a:endParaRPr lang="sk-SK" noProof="0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endParaRPr lang="sk-SK" noProof="0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36C87F6-986D-49E6-AF40-1B3A1EE8064D}" type="slidenum">
              <a:rPr lang="sk-SK" noProof="0" smtClean="0"/>
              <a:pPr/>
              <a:t>‹#›</a:t>
            </a:fld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xmlns="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261764" y="908720"/>
            <a:ext cx="11017224" cy="1326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k-SK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Správa o činnos</a:t>
            </a:r>
            <a:r>
              <a:rPr lang="sk-SK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sk-SK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Výboru OZ prac. SAV od VIII. zjazdu zo dňa 21.5.2014 do IX. Zjazdu dňa 3. 5. 2018</a:t>
            </a:r>
            <a:endParaRPr lang="sk-SK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Obdĺžnik 2"/>
          <p:cNvSpPr/>
          <p:nvPr/>
        </p:nvSpPr>
        <p:spPr>
          <a:xfrm>
            <a:off x="693812" y="3861048"/>
            <a:ext cx="10801200" cy="2728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Zloženie výboru : Daniela </a:t>
            </a:r>
            <a:r>
              <a:rPr lang="sk-SK" sz="24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Illéšová</a:t>
            </a:r>
            <a:r>
              <a:rPr lang="sk-SK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sz="2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– predsedníčka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Andrej </a:t>
            </a:r>
            <a:r>
              <a:rPr lang="sk-SK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Rusnák -</a:t>
            </a:r>
            <a:r>
              <a:rPr lang="sk-SK" sz="2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podpredseda </a:t>
            </a:r>
            <a:endParaRPr lang="sk-SK" sz="2000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členovia : Peter </a:t>
            </a:r>
            <a:r>
              <a:rPr lang="sk-SK" sz="2400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Magdolen</a:t>
            </a:r>
            <a:r>
              <a:rPr lang="sk-SK" sz="2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 Mária </a:t>
            </a:r>
            <a:r>
              <a:rPr lang="sk-SK" sz="2400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Kačírková</a:t>
            </a:r>
            <a:r>
              <a:rPr lang="sk-SK" sz="2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 Bohumil </a:t>
            </a:r>
            <a:r>
              <a:rPr lang="sk-SK" sz="2400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Búzik</a:t>
            </a:r>
            <a:endParaRPr lang="sk-SK" sz="2000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Revízna </a:t>
            </a:r>
            <a:r>
              <a:rPr lang="sk-SK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komisia: Jozef </a:t>
            </a:r>
            <a:r>
              <a:rPr lang="sk-SK" sz="24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Strihovský</a:t>
            </a:r>
            <a:r>
              <a:rPr lang="sk-SK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sk-SK" sz="2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predseda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Členovia: </a:t>
            </a:r>
            <a:r>
              <a:rPr lang="sk-SK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Jozef </a:t>
            </a:r>
            <a:r>
              <a:rPr lang="sk-SK" sz="24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Fabian</a:t>
            </a:r>
            <a:r>
              <a:rPr lang="sk-SK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, Viera </a:t>
            </a:r>
            <a:r>
              <a:rPr lang="sk-SK" sz="24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Komínková</a:t>
            </a:r>
            <a:endParaRPr lang="sk-SK" sz="20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9626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261764" y="620688"/>
            <a:ext cx="11593288" cy="489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-SK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>Rok 2017</a:t>
            </a:r>
            <a:endParaRPr lang="sk-SK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Výška minimálnej mzdy na rok 2017 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435 €.  </a:t>
            </a:r>
            <a:endParaRPr lang="sk-SK" sz="2000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Výbor 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zasadal 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11krát.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Pri 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SAV vznikla nová 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pracovná komisia pre novelizáciu katalógu pracovných činností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, do ktorej boli menovaní aj predsedovia odborových zväzov pôsobiacich na pôde SAV. Za náš OZ bol zaslaný list vedúcemu Úradu vlády </a:t>
            </a:r>
            <a:r>
              <a:rPr lang="sk-SK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p.Federičovi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30.októbra 2017 jednanie na Ministerstve školstva ohľadom tarifných platov vedeckých pracovníkov, ako aj ostatných zamestnancov vo verejnej  správe v súvislosti s valorizáciou platov v roku </a:t>
            </a:r>
            <a:r>
              <a:rPr lang="sk-SK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2018.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sk-SK" sz="2000" b="1" dirty="0"/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sk-SK" sz="2000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45252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ĺžnik 2"/>
          <p:cNvSpPr/>
          <p:nvPr/>
        </p:nvSpPr>
        <p:spPr>
          <a:xfrm>
            <a:off x="405780" y="1412776"/>
            <a:ext cx="10729192" cy="4514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>
                <a:solidFill>
                  <a:srgbClr val="545454"/>
                </a:solidFill>
                <a:ea typeface="Calibri" panose="020F0502020204030204" pitchFamily="34" charset="0"/>
              </a:rPr>
              <a:t>Členovia OZ sa </a:t>
            </a:r>
            <a:r>
              <a:rPr lang="sk-SK" sz="2000" b="1" dirty="0" err="1">
                <a:solidFill>
                  <a:srgbClr val="545454"/>
                </a:solidFill>
                <a:ea typeface="Calibri" panose="020F0502020204030204" pitchFamily="34" charset="0"/>
              </a:rPr>
              <a:t>zúčastnii</a:t>
            </a:r>
            <a:r>
              <a:rPr lang="sk-SK" sz="2000" b="1" dirty="0">
                <a:solidFill>
                  <a:srgbClr val="545454"/>
                </a:solidFill>
                <a:ea typeface="Calibri" panose="020F0502020204030204" pitchFamily="34" charset="0"/>
              </a:rPr>
              <a:t> dňa 23. novembra 2017 na mítingu organizovanom KOZ SR na podporu riešenia platových tabuliek pracovníkov vo verejnej správe, ktorý bol v budove </a:t>
            </a:r>
            <a:r>
              <a:rPr lang="sk-SK" sz="2000" b="1" dirty="0" err="1">
                <a:solidFill>
                  <a:srgbClr val="545454"/>
                </a:solidFill>
                <a:ea typeface="Calibri" panose="020F0502020204030204" pitchFamily="34" charset="0"/>
              </a:rPr>
              <a:t>Istropolisu</a:t>
            </a:r>
            <a:r>
              <a:rPr lang="sk-SK" sz="2000" b="1" dirty="0">
                <a:solidFill>
                  <a:srgbClr val="545454"/>
                </a:solidFill>
                <a:ea typeface="Calibri" panose="020F0502020204030204" pitchFamily="34" charset="0"/>
              </a:rPr>
              <a:t> v Bratislave. </a:t>
            </a:r>
          </a:p>
          <a:p>
            <a:pPr lvl="0" algn="just">
              <a:lnSpc>
                <a:spcPct val="150000"/>
              </a:lnSpc>
            </a:pPr>
            <a:r>
              <a:rPr lang="sk-SK" sz="2000" dirty="0">
                <a:solidFill>
                  <a:srgbClr val="545454"/>
                </a:solidFill>
              </a:rPr>
              <a:t>Priemerný evidenčný počet pracovníkov prepočítaný predstavoval </a:t>
            </a:r>
            <a:r>
              <a:rPr lang="sk-SK" sz="2000" b="1" dirty="0">
                <a:solidFill>
                  <a:srgbClr val="545454"/>
                </a:solidFill>
              </a:rPr>
              <a:t>v rozpočtových organizáciách  SAV </a:t>
            </a:r>
            <a:r>
              <a:rPr lang="sk-SK" sz="2000" b="1" dirty="0" smtClean="0">
                <a:solidFill>
                  <a:srgbClr val="545454"/>
                </a:solidFill>
              </a:rPr>
              <a:t>1039 </a:t>
            </a:r>
            <a:r>
              <a:rPr lang="sk-SK" sz="2000" b="1" dirty="0">
                <a:solidFill>
                  <a:srgbClr val="545454"/>
                </a:solidFill>
              </a:rPr>
              <a:t>osôb</a:t>
            </a:r>
            <a:r>
              <a:rPr lang="sk-SK" sz="2000" dirty="0">
                <a:solidFill>
                  <a:srgbClr val="545454"/>
                </a:solidFill>
              </a:rPr>
              <a:t>. Úroveň priemerného zárobku za rok </a:t>
            </a:r>
            <a:r>
              <a:rPr lang="sk-SK" sz="2000" dirty="0" smtClean="0">
                <a:solidFill>
                  <a:srgbClr val="545454"/>
                </a:solidFill>
              </a:rPr>
              <a:t>2017 </a:t>
            </a:r>
            <a:r>
              <a:rPr lang="sk-SK" sz="2000" dirty="0">
                <a:solidFill>
                  <a:srgbClr val="545454"/>
                </a:solidFill>
              </a:rPr>
              <a:t>bola </a:t>
            </a:r>
            <a:r>
              <a:rPr lang="sk-SK" sz="2000" b="1" dirty="0" smtClean="0">
                <a:solidFill>
                  <a:srgbClr val="FF0000"/>
                </a:solidFill>
              </a:rPr>
              <a:t>1155,8 </a:t>
            </a:r>
            <a:r>
              <a:rPr lang="sk-SK" sz="2000" b="1" dirty="0">
                <a:solidFill>
                  <a:srgbClr val="FF0000"/>
                </a:solidFill>
              </a:rPr>
              <a:t>€</a:t>
            </a:r>
            <a:r>
              <a:rPr lang="sk-SK" sz="2000" dirty="0">
                <a:solidFill>
                  <a:srgbClr val="545454"/>
                </a:solidFill>
              </a:rPr>
              <a:t>, z toho zo štátneho rozpočtu (zdroj 111) </a:t>
            </a:r>
            <a:r>
              <a:rPr lang="sk-SK" sz="2000" b="1" dirty="0" smtClean="0">
                <a:solidFill>
                  <a:srgbClr val="545454"/>
                </a:solidFill>
              </a:rPr>
              <a:t>1080,1 </a:t>
            </a:r>
            <a:r>
              <a:rPr lang="sk-SK" sz="2000" b="1" dirty="0">
                <a:solidFill>
                  <a:srgbClr val="545454"/>
                </a:solidFill>
              </a:rPr>
              <a:t>€</a:t>
            </a:r>
            <a:r>
              <a:rPr lang="sk-SK" sz="2000" b="1" dirty="0" smtClean="0">
                <a:solidFill>
                  <a:srgbClr val="545454"/>
                </a:solidFill>
              </a:rPr>
              <a:t>.</a:t>
            </a:r>
          </a:p>
          <a:p>
            <a:pPr lvl="0" algn="just">
              <a:lnSpc>
                <a:spcPct val="150000"/>
              </a:lnSpc>
            </a:pPr>
            <a:endParaRPr lang="sk-SK" sz="2000" b="1" dirty="0">
              <a:solidFill>
                <a:srgbClr val="545454"/>
              </a:solidFill>
            </a:endParaRPr>
          </a:p>
          <a:p>
            <a:pPr lvl="0" algn="just">
              <a:lnSpc>
                <a:spcPct val="150000"/>
              </a:lnSpc>
            </a:pPr>
            <a:r>
              <a:rPr lang="sk-SK" sz="2000" dirty="0" smtClean="0">
                <a:solidFill>
                  <a:srgbClr val="545454"/>
                </a:solidFill>
              </a:rPr>
              <a:t>Priemerný </a:t>
            </a:r>
            <a:r>
              <a:rPr lang="sk-SK" sz="2000" dirty="0">
                <a:solidFill>
                  <a:srgbClr val="545454"/>
                </a:solidFill>
              </a:rPr>
              <a:t>evidenčný počet pracovníkov prepočítaný za rok </a:t>
            </a:r>
            <a:r>
              <a:rPr lang="sk-SK" sz="2000" dirty="0" smtClean="0">
                <a:solidFill>
                  <a:srgbClr val="545454"/>
                </a:solidFill>
              </a:rPr>
              <a:t>2017 </a:t>
            </a:r>
            <a:r>
              <a:rPr lang="sk-SK" sz="2000" dirty="0">
                <a:solidFill>
                  <a:srgbClr val="545454"/>
                </a:solidFill>
              </a:rPr>
              <a:t>predstavoval v </a:t>
            </a:r>
            <a:r>
              <a:rPr lang="sk-SK" sz="2000" b="1" dirty="0">
                <a:solidFill>
                  <a:srgbClr val="545454"/>
                </a:solidFill>
              </a:rPr>
              <a:t>príspevkových organizáciách  SAV </a:t>
            </a:r>
            <a:r>
              <a:rPr lang="sk-SK" sz="2000" b="1" dirty="0" smtClean="0">
                <a:solidFill>
                  <a:srgbClr val="545454"/>
                </a:solidFill>
              </a:rPr>
              <a:t>1951 </a:t>
            </a:r>
            <a:r>
              <a:rPr lang="sk-SK" sz="2000" b="1" dirty="0">
                <a:solidFill>
                  <a:srgbClr val="545454"/>
                </a:solidFill>
              </a:rPr>
              <a:t>osôb</a:t>
            </a:r>
            <a:r>
              <a:rPr lang="sk-SK" sz="2000" dirty="0">
                <a:solidFill>
                  <a:srgbClr val="545454"/>
                </a:solidFill>
              </a:rPr>
              <a:t>. Úroveň priemerného zárobku bola </a:t>
            </a:r>
            <a:r>
              <a:rPr lang="sk-SK" sz="2000" b="1" dirty="0" smtClean="0">
                <a:solidFill>
                  <a:srgbClr val="FF0000"/>
                </a:solidFill>
              </a:rPr>
              <a:t>1180,98 </a:t>
            </a:r>
            <a:r>
              <a:rPr lang="sk-SK" sz="2000" b="1" dirty="0">
                <a:solidFill>
                  <a:srgbClr val="FF0000"/>
                </a:solidFill>
              </a:rPr>
              <a:t>€</a:t>
            </a:r>
            <a:r>
              <a:rPr lang="sk-SK" sz="2000" dirty="0">
                <a:solidFill>
                  <a:srgbClr val="545454"/>
                </a:solidFill>
              </a:rPr>
              <a:t> z toho zo štátneho rozpočtu (zdroj 111) </a:t>
            </a:r>
            <a:r>
              <a:rPr lang="sk-SK" sz="2000" b="1" dirty="0" smtClean="0">
                <a:solidFill>
                  <a:srgbClr val="545454"/>
                </a:solidFill>
              </a:rPr>
              <a:t>981,72 </a:t>
            </a:r>
            <a:r>
              <a:rPr lang="sk-SK" sz="2000" b="1" dirty="0">
                <a:solidFill>
                  <a:srgbClr val="545454"/>
                </a:solidFill>
              </a:rPr>
              <a:t>€</a:t>
            </a:r>
            <a:r>
              <a:rPr lang="sk-SK" sz="2000" dirty="0">
                <a:solidFill>
                  <a:srgbClr val="545454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988500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261764" y="404664"/>
            <a:ext cx="11593288" cy="628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-SK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>Rok 2018</a:t>
            </a:r>
            <a:endParaRPr lang="sk-SK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Výška minimálnej mzdy na rok 2018 je 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480 €. Valorizácia platov o 4,8 % </a:t>
            </a:r>
            <a:endParaRPr lang="sk-SK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243 Z Á K O N 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zo 7. septembra 2017 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o verejnej výskumnej inštitúcii a o zmene a doplnení niektorých zákonov do platnosti vchádza od 1.7.2018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18 ZÁKON 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z 29.novembra2017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o ochrane osobných údajov a o zmene a doplnení niektorých zákonov účinný od 25.5.2018</a:t>
            </a:r>
            <a:endParaRPr lang="sk-SK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k-SK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28.2. 2018  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PR OZ KOZ SR --  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Zákon o registrácii mimovládnych neziskových organizácií a o zmene a doplnení niektorých zákonov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.  Tento zákon je v MPK. Čaká sa na </a:t>
            </a:r>
            <a:r>
              <a:rPr lang="sk-SK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výsledok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sk-SK" sz="2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Po </a:t>
            </a:r>
            <a:r>
              <a:rPr lang="sk-SK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rokovaniach 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na </a:t>
            </a:r>
            <a:r>
              <a:rPr lang="sk-SK" sz="2000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MŠVVaŠ</a:t>
            </a:r>
            <a:r>
              <a:rPr lang="sk-SK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SR 9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. apríla 20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18 </a:t>
            </a:r>
            <a:r>
              <a:rPr lang="sk-SK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máme 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pre </a:t>
            </a:r>
            <a:r>
              <a:rPr lang="sk-SK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zamestnancov 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SAV dôležitú informáciu. 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Vedeckí pracovníci, teda presne podľa tabuliek výskumní a vývojoví zamestnanci, </a:t>
            </a:r>
            <a:r>
              <a:rPr lang="sk-SK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majú byť </a:t>
            </a:r>
            <a:r>
              <a:rPr lang="sk-SK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od 1.1.2019 zaradení do 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tabuliek s vysokoškolskými pedagógmi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sk-SK" sz="2000" b="1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Zmena systému odmeňovania zamestnancov pri výkone práce vo verejnom záujme je v riešení.</a:t>
            </a:r>
            <a:endParaRPr lang="sk-SK" sz="2000" b="1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sk-SK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959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uľ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56986930"/>
              </p:ext>
            </p:extLst>
          </p:nvPr>
        </p:nvGraphicFramePr>
        <p:xfrm>
          <a:off x="549790" y="1700811"/>
          <a:ext cx="11017229" cy="4248468"/>
        </p:xfrm>
        <a:graphic>
          <a:graphicData uri="http://schemas.openxmlformats.org/drawingml/2006/table">
            <a:tbl>
              <a:tblPr/>
              <a:tblGrid>
                <a:gridCol w="4957751"/>
                <a:gridCol w="1009913"/>
                <a:gridCol w="1009913"/>
                <a:gridCol w="1009913"/>
                <a:gridCol w="1009913"/>
                <a:gridCol w="1009913"/>
                <a:gridCol w="1009913"/>
              </a:tblGrid>
              <a:tr h="606924"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ROK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2012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2013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2014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2015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2016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2017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6924">
                <a:tc>
                  <a:txBody>
                    <a:bodyPr/>
                    <a:lstStyle/>
                    <a:p>
                      <a:pPr algn="l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Počty VP spolu kapitola SAV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1403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1 462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1 484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1 444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1 386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1 670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692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SAV - RO + PO  SAV - štátny rozpočet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970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996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960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1 052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1 063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1 080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692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SAV - RO + PO SAV mimorozp. zdroje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206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190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234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191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192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204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692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SAV - RO + PO - všetky zdroje 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1 176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1 186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1 194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1 243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1 254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1 284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6924">
                <a:tc>
                  <a:txBody>
                    <a:bodyPr/>
                    <a:lstStyle/>
                    <a:p>
                      <a:pPr algn="l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Priemerná mzda  - učitelia VVŠ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1 199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1 245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1 323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1 339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1 437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6924">
                <a:tc>
                  <a:txBody>
                    <a:bodyPr/>
                    <a:lstStyle/>
                    <a:p>
                      <a:pPr algn="l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Priemerná mzda v NH - zdroj ŠÚ SR</a:t>
                      </a:r>
                    </a:p>
                  </a:txBody>
                  <a:tcPr marL="5806" marR="5806" marT="58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805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824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858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883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912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5806" marR="5806" marT="5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88242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950876" y="3000372"/>
            <a:ext cx="10585176" cy="100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sk-SK" sz="6600" dirty="0" smtClean="0"/>
              <a:t>Ďakujem za pozornosť!</a:t>
            </a:r>
            <a:endParaRPr lang="sk-SK" sz="6600" dirty="0"/>
          </a:p>
        </p:txBody>
      </p:sp>
    </p:spTree>
    <p:extLst>
      <p:ext uri="{BB962C8B-B14F-4D97-AF65-F5344CB8AC3E}">
        <p14:creationId xmlns:p14="http://schemas.microsoft.com/office/powerpoint/2010/main" xmlns="" val="2478841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909836" y="692696"/>
            <a:ext cx="10297144" cy="5560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sk-SK" sz="2400" b="1" dirty="0"/>
              <a:t>Predsedníčka OZ sa zúčastňuje Rady predsedov OZ KOZ SR,  je členkou Snemu KOZ SR. </a:t>
            </a:r>
            <a:endParaRPr lang="sk-SK" sz="2400" b="1" dirty="0" smtClean="0"/>
          </a:p>
          <a:p>
            <a:pPr algn="just">
              <a:lnSpc>
                <a:spcPct val="150000"/>
              </a:lnSpc>
            </a:pPr>
            <a:r>
              <a:rPr lang="sk-SK" sz="2400" b="1" dirty="0" smtClean="0"/>
              <a:t>Je </a:t>
            </a:r>
            <a:r>
              <a:rPr lang="sk-SK" sz="2400" b="1" dirty="0"/>
              <a:t>vyjednávač a signatár  </a:t>
            </a:r>
            <a:r>
              <a:rPr lang="sk-SK" sz="2400" b="1" dirty="0" smtClean="0"/>
              <a:t>každoročného </a:t>
            </a:r>
            <a:r>
              <a:rPr lang="sk-SK" sz="2400" b="1" dirty="0"/>
              <a:t>vyjednávania KZ VS pre zamestnancov pracujúcich vo verejnom záujme.</a:t>
            </a:r>
          </a:p>
          <a:p>
            <a:pPr algn="just">
              <a:lnSpc>
                <a:spcPct val="150000"/>
              </a:lnSpc>
            </a:pPr>
            <a:r>
              <a:rPr lang="sk-SK" sz="2400" b="1" dirty="0" smtClean="0"/>
              <a:t>Členovia výboru sa </a:t>
            </a:r>
            <a:r>
              <a:rPr lang="sk-SK" sz="2400" b="1" u="sng" dirty="0" smtClean="0"/>
              <a:t>pravidelne zúčastňovali </a:t>
            </a:r>
            <a:r>
              <a:rPr lang="sk-SK" sz="2400" b="1" u="sng" dirty="0"/>
              <a:t>zasadnutí P SAV </a:t>
            </a:r>
            <a:r>
              <a:rPr lang="sk-SK" sz="2400" b="1" dirty="0"/>
              <a:t>a snemu </a:t>
            </a:r>
            <a:r>
              <a:rPr lang="sk-SK" sz="2400" b="1" dirty="0" smtClean="0"/>
              <a:t>SAV.</a:t>
            </a:r>
          </a:p>
          <a:p>
            <a:pPr algn="just">
              <a:lnSpc>
                <a:spcPct val="150000"/>
              </a:lnSpc>
            </a:pPr>
            <a:r>
              <a:rPr lang="sk-SK" sz="2400" b="1" u="sng" dirty="0" smtClean="0"/>
              <a:t>Do </a:t>
            </a:r>
            <a:r>
              <a:rPr lang="sk-SK" sz="2400" b="1" u="sng" dirty="0"/>
              <a:t>1.júna 2017 sme pracovali aj v poradných komisiách P </a:t>
            </a:r>
            <a:r>
              <a:rPr lang="sk-SK" sz="2400" b="1" u="sng" dirty="0" smtClean="0"/>
              <a:t>SAV</a:t>
            </a:r>
            <a:r>
              <a:rPr lang="sk-SK" sz="2400" b="1" u="sng" dirty="0"/>
              <a:t>.  Nové </a:t>
            </a:r>
            <a:r>
              <a:rPr lang="sk-SK" sz="2400" b="1" u="sng" dirty="0" smtClean="0"/>
              <a:t>P SAV  </a:t>
            </a:r>
            <a:r>
              <a:rPr lang="sk-SK" sz="2400" b="1" u="sng" dirty="0"/>
              <a:t>zrušilo účasť členov OZ prac. SAV v  komisiách</a:t>
            </a:r>
            <a:r>
              <a:rPr lang="sk-SK" sz="2400" b="1" dirty="0"/>
              <a:t> s odvolaním sa na existenciu iného OZ pre Vedu a Výskum na pôde SAV.</a:t>
            </a:r>
          </a:p>
        </p:txBody>
      </p:sp>
    </p:spTree>
    <p:extLst>
      <p:ext uri="{BB962C8B-B14F-4D97-AF65-F5344CB8AC3E}">
        <p14:creationId xmlns:p14="http://schemas.microsoft.com/office/powerpoint/2010/main" xmlns="" val="3868173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333772" y="332656"/>
            <a:ext cx="11521280" cy="6369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Rok 2014</a:t>
            </a:r>
            <a:endParaRPr lang="sk-SK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Zasadanie výboru  do konca roka 2014 – 7 krát</a:t>
            </a:r>
            <a:endParaRPr lang="sk-SK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Plánované krátenie rozpočtu SAV o 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16,9 %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 , </a:t>
            </a:r>
            <a:r>
              <a:rPr lang="sk-SK" sz="20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mzdové prostriedky </a:t>
            </a:r>
            <a:r>
              <a:rPr lang="sk-SK" sz="20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10,22%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 - priame ohrozenie 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497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 zamestnancov SAV </a:t>
            </a:r>
            <a:endParaRPr lang="sk-SK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Odoslanie listov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 predsedovi vlády, ministrovi financií a ministrovi školstva. Cez médiá sa Výbor OZ pýtal vlády, za základe akých analýz sa tak stalo.</a:t>
            </a:r>
            <a:endParaRPr lang="sk-SK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14.10.2014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mimoriadna schôdza predsedov ZO OZ</a:t>
            </a:r>
            <a:endParaRPr lang="sk-SK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15.10.2014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protestné zhromaždenia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 pred pracoviskami v Bratislave, Tatranskej Lomnici a Košiciach, na ktorých sme adresovali</a:t>
            </a:r>
            <a:endParaRPr lang="sk-SK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Výzvu vláde a parlamentu k realizácii podpory vedy 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, ktorú podporili odborári, </a:t>
            </a:r>
            <a:r>
              <a:rPr lang="sk-SK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iniciatíva</a:t>
            </a:r>
            <a:r>
              <a:rPr lang="sk-SK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„Veda 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chce žiť“ a ostatní zamestnanci SAV. </a:t>
            </a:r>
            <a:endParaRPr lang="sk-SK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Výzva vláde a parlamentu k realizácii podpory vedy 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bola so sprievodným listom predsedníčky OZ prac. SAV doručená predsedovi parlamentu SR, predsedovi vlády SR a ministrom financií  a školstva SR</a:t>
            </a:r>
            <a:r>
              <a:rPr lang="sk-SK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k-SK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07873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189756" y="332656"/>
            <a:ext cx="11665296" cy="60893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6.11.2014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 Protestné zhromaždenie pred predsedníctvom SAV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25.11. 2014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 sa konala v Dome novinárov spoločná tlačová beseda pod názvom 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„Za reálnu podporu vedy na Slovensku“,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 na ktorej vystúpili tak odborári, ako aj zástupcovia iniciatívy „Veda chce žiť“.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26.11.2014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 sme s koordinačným výborom a iniciatívou „Veda chce žiť“ zorganizovali protestný pochod pred ministerstvom financií, Úradom vlády, prezidentským palácom a Národnou Radou. Túto iniciatívu podporili aj kolegovia z prostredia vysokých škôl</a:t>
            </a:r>
            <a:r>
              <a:rPr lang="sk-SK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k-SK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2.12.2014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prijatie u ministra školstva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 s členmi P-SAV a šéfom APVV prof. </a:t>
            </a:r>
            <a:r>
              <a:rPr lang="sk-SK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Masarikom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 prinieslo získanie a výmenu informácií týkajúcich sa financovania vedy a budúcej transformácie SAV.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10.12.2014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 podpis Kolektívnej zmluvy vyššieho stupňa pre štátnu a verejnú službu. Zamestnancom v tejto oblasti stúpnu platy 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o 1,5 % od januára 2015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 a  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od 1. júla 2015 o ďalšie 1 %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endParaRPr lang="sk-SK" sz="2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RO – 2009 osôb 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priemerný zárobok </a:t>
            </a:r>
            <a:r>
              <a:rPr lang="sk-SK" sz="20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935, 39 €, 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z toho zo štátneho rozpočtu (zdroj 111) 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818,17 €.</a:t>
            </a:r>
          </a:p>
          <a:p>
            <a:pPr>
              <a:spcAft>
                <a:spcPts val="0"/>
              </a:spcAft>
            </a:pP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PO -</a:t>
            </a:r>
            <a:r>
              <a:rPr lang="sk-SK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1186 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osôb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, priemerný zárobok </a:t>
            </a:r>
            <a:r>
              <a:rPr lang="sk-SK" sz="20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1 110,61 € 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z toho zo štátneho rozpočtu (zdroj 111) 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796,58 €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98848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333772" y="692696"/>
            <a:ext cx="11521280" cy="5830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-SK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>Rok 2015</a:t>
            </a:r>
            <a:endParaRPr lang="sk-SK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Zasadnutia výboru 12 krát. Výška minimálnej mzdy, je pre rok 2015 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380 €.</a:t>
            </a:r>
            <a:endParaRPr lang="sk-SK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17. 4. 2015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prijatie u ministra školstva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. Boli prerokované ekonomické a legislatívne otázky ohľadom SAV, ako aj sociálne postavenie pracovníkov SAV.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23. 4. 2015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 Informáciu 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o nepredložení zákona o </a:t>
            </a:r>
            <a:r>
              <a:rPr lang="sk-SK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v.v.i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. do vlády SR 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dňa 15.4. 2015 prišla oficiálne a osobne oznámiť 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pani štátna tajomníčka </a:t>
            </a:r>
            <a:r>
              <a:rPr lang="sk-SK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MŠVVa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Š SR </a:t>
            </a:r>
            <a:r>
              <a:rPr lang="sk-SK" sz="2000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p.Kanocká</a:t>
            </a:r>
            <a:r>
              <a:rPr lang="sk-SK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na Radu predsedov OZ prac. SAV.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Máj 2015 -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 dodatkom niekoľkých paragrafov do budúceho zákona o VVI sa stalo, že bola 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explicitne ohrozená samosprávnosť SAV cez kompetencie budúceho ministra školstva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. P SAV zorganizovalo tlačovú konferenciu, na ktorej sa zúčastnila aj predsedníčka OZ. </a:t>
            </a:r>
            <a:r>
              <a:rPr lang="sk-SK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Následne bolo protestné zhromaždenie v areáli SAV, kde vystúpil podpredseda OZ Rusnák</a:t>
            </a:r>
            <a:r>
              <a:rPr lang="sk-SK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k-SK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Pozitívnou informáciou pre nás všetkých bolo podpísanie 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„Stabilizačnej dohody“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 medzi ministrom financií, ministrom  školstva, vedy, výskumu a športu SR a predsedom SAV 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8. júla 2015,</a:t>
            </a:r>
            <a:r>
              <a:rPr lang="sk-SK" sz="2000" dirty="0">
                <a:ea typeface="Calibri" panose="020F0502020204030204" pitchFamily="34" charset="0"/>
                <a:cs typeface="Times New Roman" panose="02020603050405020304" pitchFamily="18" charset="0"/>
              </a:rPr>
              <a:t> ktorá </a:t>
            </a:r>
            <a:r>
              <a:rPr lang="sk-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zabezpečí stabilizáciu finančných prostriedkov SAV na roky 2016, 2017 a 2018.</a:t>
            </a:r>
            <a:endParaRPr lang="sk-SK" sz="20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058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261764" y="188640"/>
            <a:ext cx="1152128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sk-SK" sz="2000" b="1" dirty="0"/>
              <a:t>18. 11. 2015 </a:t>
            </a:r>
            <a:r>
              <a:rPr lang="sk-SK" sz="2000" dirty="0"/>
              <a:t>konala tlačová konferencia Predsedníctva SAV Témou tlačovej konferencie bolo </a:t>
            </a:r>
            <a:r>
              <a:rPr lang="sk-SK" sz="2000" b="1" dirty="0"/>
              <a:t>Spoločné vyhlásenie Predsedníctva SAV, výboru Snemu SAV a Odborového zväzu SAV– „O čo prichádza SR neprijatím zákona o verejno-výskumných inštitúciách“. </a:t>
            </a:r>
            <a:r>
              <a:rPr lang="sk-SK" sz="2000" dirty="0"/>
              <a:t>Správu o priebehu procesu transformácie SAV na </a:t>
            </a:r>
            <a:r>
              <a:rPr lang="sk-SK" sz="2000" dirty="0" err="1"/>
              <a:t>v.v.i</a:t>
            </a:r>
            <a:r>
              <a:rPr lang="sk-SK" sz="2000" dirty="0"/>
              <a:t>. a jej súčasný stav predniesol člen P SAV prof. E. Višňovský, ktorý tlačovú konferenciu označil za „akt etickej zodpovednosti</a:t>
            </a:r>
            <a:r>
              <a:rPr lang="sk-SK" sz="2000" dirty="0" smtClean="0"/>
              <a:t>“.</a:t>
            </a:r>
          </a:p>
          <a:p>
            <a:pPr>
              <a:lnSpc>
                <a:spcPct val="150000"/>
              </a:lnSpc>
            </a:pPr>
            <a:endParaRPr lang="sk-SK" sz="2000" dirty="0"/>
          </a:p>
          <a:p>
            <a:pPr>
              <a:lnSpc>
                <a:spcPct val="150000"/>
              </a:lnSpc>
            </a:pPr>
            <a:r>
              <a:rPr lang="sk-SK" sz="2000" b="1" dirty="0"/>
              <a:t>KZVS na rok 2016 4%  navýšenie platových taríf zamestnancov vo verejnom záuj</a:t>
            </a:r>
            <a:r>
              <a:rPr lang="sk-SK" sz="2000" dirty="0"/>
              <a:t>me.</a:t>
            </a:r>
          </a:p>
          <a:p>
            <a:pPr>
              <a:lnSpc>
                <a:spcPct val="150000"/>
              </a:lnSpc>
            </a:pPr>
            <a:r>
              <a:rPr lang="sk-SK" sz="2000" dirty="0"/>
              <a:t>Priemerný evidenčný počet pracovníkov prepočítaný predstavoval </a:t>
            </a:r>
            <a:r>
              <a:rPr lang="sk-SK" sz="2000" b="1" dirty="0"/>
              <a:t>v rozpočtových </a:t>
            </a:r>
          </a:p>
          <a:p>
            <a:pPr>
              <a:lnSpc>
                <a:spcPct val="150000"/>
              </a:lnSpc>
            </a:pPr>
            <a:r>
              <a:rPr lang="sk-SK" sz="2000" b="1" dirty="0"/>
              <a:t>organizáciách  SAV 1903,68 osôb.</a:t>
            </a:r>
            <a:r>
              <a:rPr lang="sk-SK" sz="2000" dirty="0"/>
              <a:t> Úroveň priemerného zárobku za rok 2015 bola </a:t>
            </a:r>
            <a:r>
              <a:rPr lang="sk-SK" sz="2000" b="1" dirty="0">
                <a:solidFill>
                  <a:srgbClr val="FF0000"/>
                </a:solidFill>
              </a:rPr>
              <a:t>987, 35 €</a:t>
            </a:r>
            <a:r>
              <a:rPr lang="sk-SK" sz="2000" dirty="0"/>
              <a:t>, z toho zo štátneho rozpočtu (zdroj 111) </a:t>
            </a:r>
            <a:r>
              <a:rPr lang="sk-SK" sz="2000" b="1" dirty="0"/>
              <a:t>879,15 €.</a:t>
            </a:r>
          </a:p>
          <a:p>
            <a:pPr>
              <a:lnSpc>
                <a:spcPct val="150000"/>
              </a:lnSpc>
            </a:pPr>
            <a:r>
              <a:rPr lang="sk-SK" sz="2000" dirty="0"/>
              <a:t>Priemerný evidenčný počet pracovníkov prepočítaný za rok 2015 predstavoval v </a:t>
            </a:r>
            <a:r>
              <a:rPr lang="sk-SK" sz="2000" b="1" dirty="0"/>
              <a:t>príspevkových organizáciách  SAV 1 125,29 osôb</a:t>
            </a:r>
            <a:r>
              <a:rPr lang="sk-SK" sz="2000" dirty="0"/>
              <a:t>. Úroveň priemerného zárobku bola </a:t>
            </a:r>
          </a:p>
          <a:p>
            <a:pPr>
              <a:lnSpc>
                <a:spcPct val="150000"/>
              </a:lnSpc>
            </a:pPr>
            <a:r>
              <a:rPr lang="sk-SK" sz="2000" b="1" dirty="0">
                <a:solidFill>
                  <a:srgbClr val="FF0000"/>
                </a:solidFill>
              </a:rPr>
              <a:t>1 128,19 € </a:t>
            </a:r>
            <a:r>
              <a:rPr lang="sk-SK" sz="2000" dirty="0"/>
              <a:t>z toho zo štátneho rozpočtu (zdroj 111) </a:t>
            </a:r>
            <a:r>
              <a:rPr lang="sk-SK" sz="2000" b="1" dirty="0"/>
              <a:t>855,42 €</a:t>
            </a:r>
            <a:r>
              <a:rPr lang="sk-SK" sz="2000" dirty="0"/>
              <a:t>.</a:t>
            </a:r>
          </a:p>
          <a:p>
            <a:pPr>
              <a:lnSpc>
                <a:spcPct val="150000"/>
              </a:lnSpc>
            </a:pP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xmlns="" val="19679328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261764" y="476672"/>
            <a:ext cx="11593288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sk-SK" sz="2800" b="1" dirty="0"/>
              <a:t>Rok </a:t>
            </a:r>
            <a:r>
              <a:rPr lang="sk-SK" sz="2800" b="1" dirty="0" smtClean="0"/>
              <a:t>2016</a:t>
            </a:r>
          </a:p>
          <a:p>
            <a:pPr>
              <a:lnSpc>
                <a:spcPct val="150000"/>
              </a:lnSpc>
            </a:pPr>
            <a:r>
              <a:rPr lang="sk-SK" sz="2000" dirty="0" smtClean="0"/>
              <a:t>Zasadanie Výboru OZ </a:t>
            </a:r>
            <a:r>
              <a:rPr lang="sk-SK" sz="2000" b="1" dirty="0" smtClean="0"/>
              <a:t>12 </a:t>
            </a:r>
            <a:r>
              <a:rPr lang="sk-SK" sz="2000" b="1" dirty="0"/>
              <a:t>krát</a:t>
            </a:r>
          </a:p>
          <a:p>
            <a:pPr>
              <a:lnSpc>
                <a:spcPct val="150000"/>
              </a:lnSpc>
            </a:pPr>
            <a:r>
              <a:rPr lang="sk-SK" sz="2000" dirty="0" smtClean="0"/>
              <a:t>Výška </a:t>
            </a:r>
            <a:r>
              <a:rPr lang="sk-SK" sz="2000" dirty="0"/>
              <a:t>minimálnej mzdy je na rok 2016 </a:t>
            </a:r>
            <a:r>
              <a:rPr lang="sk-SK" sz="2000" b="1" dirty="0"/>
              <a:t>405 €</a:t>
            </a:r>
            <a:r>
              <a:rPr lang="sk-SK" sz="2000" dirty="0" smtClean="0"/>
              <a:t>.</a:t>
            </a:r>
          </a:p>
          <a:p>
            <a:pPr>
              <a:lnSpc>
                <a:spcPct val="150000"/>
              </a:lnSpc>
            </a:pPr>
            <a:endParaRPr lang="sk-SK" sz="2000" dirty="0" smtClean="0"/>
          </a:p>
          <a:p>
            <a:pPr algn="just">
              <a:lnSpc>
                <a:spcPct val="150000"/>
              </a:lnSpc>
            </a:pPr>
            <a:r>
              <a:rPr lang="sk-SK" sz="2000" dirty="0" smtClean="0"/>
              <a:t>V </a:t>
            </a:r>
            <a:r>
              <a:rPr lang="sk-SK" sz="2000" dirty="0"/>
              <a:t>súvislosti </a:t>
            </a:r>
            <a:r>
              <a:rPr lang="sk-SK" sz="2000" b="1" dirty="0"/>
              <a:t>s parlamentnými voľbami  2016 </a:t>
            </a:r>
            <a:r>
              <a:rPr lang="sk-SK" sz="2000" dirty="0"/>
              <a:t>požadovala KOZ SR od odborových zväzov tézy a </a:t>
            </a:r>
            <a:r>
              <a:rPr lang="sk-SK" sz="2000" b="1" dirty="0"/>
              <a:t>hlavné priority do PVV </a:t>
            </a:r>
            <a:r>
              <a:rPr lang="sk-SK" sz="2000" dirty="0"/>
              <a:t>do konca februára. OZ </a:t>
            </a:r>
            <a:r>
              <a:rPr lang="sk-SK" sz="2000" dirty="0" err="1" smtClean="0"/>
              <a:t>PŠaV</a:t>
            </a:r>
            <a:r>
              <a:rPr lang="sk-SK" sz="2000" dirty="0" smtClean="0"/>
              <a:t> </a:t>
            </a:r>
            <a:r>
              <a:rPr lang="sk-SK" sz="2000" dirty="0"/>
              <a:t>so stavovskými organizáciami  vypracoval </a:t>
            </a:r>
            <a:r>
              <a:rPr lang="sk-SK" sz="2000" b="1" dirty="0"/>
              <a:t>Deklaráciu</a:t>
            </a:r>
            <a:r>
              <a:rPr lang="sk-SK" sz="2000" dirty="0"/>
              <a:t> s požiadavkami pre regionálne a vysoké školstvo</a:t>
            </a:r>
            <a:r>
              <a:rPr lang="sk-SK" sz="2000" b="1" dirty="0"/>
              <a:t>.  Keďže zastrešujú univerzitnú vedu a vzdelávanie doktorandov, na ktorých sa v rámci spolupráce </a:t>
            </a:r>
            <a:r>
              <a:rPr lang="sk-SK" sz="2000" b="1" dirty="0" err="1"/>
              <a:t>podielame</a:t>
            </a:r>
            <a:r>
              <a:rPr lang="sk-SK" sz="2000" b="1" dirty="0"/>
              <a:t> aj my, rozhodli sme sa ich podpisom pod Deklaráciu podporiť.</a:t>
            </a:r>
            <a:r>
              <a:rPr lang="sk-SK" sz="2000" dirty="0"/>
              <a:t> </a:t>
            </a:r>
            <a:r>
              <a:rPr lang="sk-SK" sz="2000" b="1" dirty="0"/>
              <a:t>Za náš OZ prac. SAV </a:t>
            </a:r>
            <a:r>
              <a:rPr lang="sk-SK" sz="2000" dirty="0"/>
              <a:t>sme v spolupráci so ZO vypracovali </a:t>
            </a:r>
            <a:r>
              <a:rPr lang="sk-SK" sz="2000" b="1" dirty="0"/>
              <a:t>Vyhlásenie</a:t>
            </a:r>
            <a:r>
              <a:rPr lang="sk-SK" sz="2000" dirty="0"/>
              <a:t>, ktoré  podporil svojím podpisom predseda OZ prac. </a:t>
            </a:r>
            <a:r>
              <a:rPr lang="sk-SK" sz="2000" dirty="0" err="1" smtClean="0"/>
              <a:t>ŠaV</a:t>
            </a:r>
            <a:r>
              <a:rPr lang="sk-SK" sz="2000" dirty="0" smtClean="0"/>
              <a:t>  Pavel </a:t>
            </a:r>
            <a:r>
              <a:rPr lang="sk-SK" sz="2000" dirty="0" err="1"/>
              <a:t>Ondek</a:t>
            </a:r>
            <a:r>
              <a:rPr lang="sk-SK" sz="2000" dirty="0"/>
              <a:t>. </a:t>
            </a:r>
            <a:r>
              <a:rPr lang="sk-SK" sz="2000" b="1" dirty="0"/>
              <a:t>Vyhlásenie sme so sprievodným listom poslali 10 predsedom politických strán. </a:t>
            </a:r>
            <a:r>
              <a:rPr lang="sk-SK" sz="2000" dirty="0"/>
              <a:t>Predsedníčka sa zúčastnila okrúhleho stola na ministerstve školstva v súvislosti s precizovaním požiadaviek do programového vyhlásenia za školstvo a vedu.</a:t>
            </a:r>
          </a:p>
        </p:txBody>
      </p:sp>
    </p:spTree>
    <p:extLst>
      <p:ext uri="{BB962C8B-B14F-4D97-AF65-F5344CB8AC3E}">
        <p14:creationId xmlns:p14="http://schemas.microsoft.com/office/powerpoint/2010/main" xmlns="" val="23902146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549796" y="404664"/>
            <a:ext cx="1044116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sk-SK" b="1" dirty="0"/>
              <a:t>Začiatkom mája prebiehalo medzirezortné pripomienkové konanie k návrhu Zákona č. 553/2003 Z. z. o odmeňovaní niektorých zamestnancov pri výkone práce vo verejnom záujme a o zmene a doplnení niektorých zákonov v znení neskorších predpisov. </a:t>
            </a:r>
            <a:r>
              <a:rPr lang="sk-SK" dirty="0"/>
              <a:t>V prílohe „Osobitná stupnica platových taríf  vysokoškolských učiteľov, výskumných a vývojových zamestnancov a zdravotníckych zamestnancov“ bol návrh na legislatívnu zmenu platových taríf pre vysokoškolských učiteľov a vedecko-výskumných pracovníkov od 1. 9. 2016 ( navýšenie o 6%), ktorý sa týkal len vysokých škôl. </a:t>
            </a:r>
            <a:r>
              <a:rPr lang="sk-SK" b="1" dirty="0"/>
              <a:t>Vznikla opodstatnená obava, že touto zmenou zahrňujúcou iba pracovníkov VŠ,  sa vytvorí nerovnováha a zvýši sa riziko migrácie vedeckých pracovníkov SAV na vysoké školy.</a:t>
            </a:r>
            <a:r>
              <a:rPr lang="sk-SK" dirty="0"/>
              <a:t> </a:t>
            </a:r>
            <a:r>
              <a:rPr lang="sk-SK" b="1" dirty="0">
                <a:solidFill>
                  <a:srgbClr val="FF0000"/>
                </a:solidFill>
              </a:rPr>
              <a:t>Do MPK  vstúpilo P SAV , ako aj náš OZ prac. SAV prostredníctvom </a:t>
            </a:r>
            <a:r>
              <a:rPr lang="sk-SK" b="1" dirty="0" smtClean="0">
                <a:solidFill>
                  <a:srgbClr val="FF0000"/>
                </a:solidFill>
              </a:rPr>
              <a:t> Konfederácie </a:t>
            </a:r>
            <a:r>
              <a:rPr lang="sk-SK" b="1" dirty="0">
                <a:solidFill>
                  <a:srgbClr val="FF0000"/>
                </a:solidFill>
              </a:rPr>
              <a:t>odborových </a:t>
            </a:r>
            <a:r>
              <a:rPr lang="sk-SK" b="1" dirty="0" smtClean="0">
                <a:solidFill>
                  <a:srgbClr val="FF0000"/>
                </a:solidFill>
              </a:rPr>
              <a:t>zväzov</a:t>
            </a:r>
          </a:p>
          <a:p>
            <a:pPr>
              <a:lnSpc>
                <a:spcPct val="150000"/>
              </a:lnSpc>
            </a:pPr>
            <a:endParaRPr lang="sk-SK" b="1" dirty="0" smtClean="0"/>
          </a:p>
          <a:p>
            <a:pPr>
              <a:lnSpc>
                <a:spcPct val="150000"/>
              </a:lnSpc>
            </a:pPr>
            <a:r>
              <a:rPr lang="sk-SK" dirty="0"/>
              <a:t>Vysokoškolskí učitelia </a:t>
            </a:r>
            <a:r>
              <a:rPr lang="sk-SK" dirty="0" smtClean="0"/>
              <a:t>mali </a:t>
            </a:r>
            <a:r>
              <a:rPr lang="sk-SK" dirty="0"/>
              <a:t>od </a:t>
            </a:r>
            <a:r>
              <a:rPr lang="sk-SK" b="1" dirty="0"/>
              <a:t>1.9.2016 6%</a:t>
            </a:r>
            <a:r>
              <a:rPr lang="sk-SK" dirty="0"/>
              <a:t> navýšenie tarifných platov. Všetci ostatní, včítane vedeckých pracovníkov tak v SAV , ako aj na vysokých školách </a:t>
            </a:r>
            <a:r>
              <a:rPr lang="sk-SK" dirty="0" smtClean="0"/>
              <a:t>mali </a:t>
            </a:r>
            <a:r>
              <a:rPr lang="sk-SK" b="1" dirty="0"/>
              <a:t>4 %</a:t>
            </a:r>
            <a:r>
              <a:rPr lang="sk-SK" dirty="0"/>
              <a:t> navýšenie </a:t>
            </a:r>
            <a:r>
              <a:rPr lang="sk-SK" b="1" dirty="0"/>
              <a:t>od 1.1. 2017.</a:t>
            </a:r>
            <a:r>
              <a:rPr lang="sk-SK" dirty="0"/>
              <a:t> </a:t>
            </a:r>
            <a:r>
              <a:rPr lang="sk-SK" b="1" dirty="0"/>
              <a:t>A od 1.9. 2017 </a:t>
            </a:r>
            <a:r>
              <a:rPr lang="sk-SK" dirty="0" smtClean="0"/>
              <a:t>mal </a:t>
            </a:r>
            <a:r>
              <a:rPr lang="sk-SK" dirty="0"/>
              <a:t>každý zamestnanec </a:t>
            </a:r>
            <a:r>
              <a:rPr lang="sk-SK" b="1" dirty="0"/>
              <a:t>2 %</a:t>
            </a:r>
            <a:r>
              <a:rPr lang="sk-SK" dirty="0"/>
              <a:t> navýšenie funkčného platu</a:t>
            </a:r>
          </a:p>
        </p:txBody>
      </p:sp>
    </p:spTree>
    <p:extLst>
      <p:ext uri="{BB962C8B-B14F-4D97-AF65-F5344CB8AC3E}">
        <p14:creationId xmlns:p14="http://schemas.microsoft.com/office/powerpoint/2010/main" xmlns="" val="2102699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333772" y="620688"/>
            <a:ext cx="1152128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sk-SK" sz="2000" dirty="0"/>
              <a:t>Spolu  </a:t>
            </a:r>
            <a:r>
              <a:rPr lang="sk-SK" sz="2000" b="1" dirty="0"/>
              <a:t>s podpredsedom Rusnákom </a:t>
            </a:r>
            <a:r>
              <a:rPr lang="sk-SK" sz="2000" dirty="0"/>
              <a:t>sme sa v priebehu </a:t>
            </a:r>
            <a:r>
              <a:rPr lang="sk-SK" sz="2000" b="1" dirty="0"/>
              <a:t>od mája do októbra 2016 </a:t>
            </a:r>
            <a:r>
              <a:rPr lang="sk-SK" sz="2000" dirty="0"/>
              <a:t>zúčastňovali okrúhlych stolov, ktoré organizoval OZ </a:t>
            </a:r>
            <a:r>
              <a:rPr lang="sk-SK" sz="2000" dirty="0" err="1"/>
              <a:t>ŠaV</a:t>
            </a:r>
            <a:r>
              <a:rPr lang="sk-SK" sz="2000" dirty="0"/>
              <a:t> na Slovensku. Zastúpenie tu mali reprezentatívne organizácie školstva a vedy. Okrem iného, cieľom bolo aj navýšenie platov vedeckých pracovníkov, tak v SAV ako aj na vysokých školách</a:t>
            </a:r>
            <a:r>
              <a:rPr lang="sk-SK" sz="2000" dirty="0" smtClean="0"/>
              <a:t>.</a:t>
            </a:r>
          </a:p>
          <a:p>
            <a:pPr algn="just">
              <a:lnSpc>
                <a:spcPct val="150000"/>
              </a:lnSpc>
            </a:pPr>
            <a:endParaRPr lang="sk-SK" sz="2000" dirty="0"/>
          </a:p>
          <a:p>
            <a:pPr algn="just">
              <a:lnSpc>
                <a:spcPct val="150000"/>
              </a:lnSpc>
            </a:pPr>
            <a:r>
              <a:rPr lang="sk-SK" sz="2000" dirty="0"/>
              <a:t>Priemerný evidenčný počet pracovníkov prepočítaný predstavoval v </a:t>
            </a:r>
            <a:r>
              <a:rPr lang="sk-SK" sz="2000" b="1" dirty="0"/>
              <a:t>rozpočtových </a:t>
            </a:r>
            <a:r>
              <a:rPr lang="sk-SK" sz="2000" b="1" dirty="0" smtClean="0"/>
              <a:t>organizáciách  </a:t>
            </a:r>
            <a:r>
              <a:rPr lang="sk-SK" sz="2000" b="1" dirty="0"/>
              <a:t>SAV 1224 osôb</a:t>
            </a:r>
            <a:r>
              <a:rPr lang="sk-SK" sz="2000" dirty="0"/>
              <a:t>. Úroveň priemerného zárobku za rok 2016 bola </a:t>
            </a:r>
            <a:r>
              <a:rPr lang="sk-SK" sz="2000" b="1" dirty="0">
                <a:solidFill>
                  <a:srgbClr val="FF0000"/>
                </a:solidFill>
              </a:rPr>
              <a:t>1050,42 €</a:t>
            </a:r>
            <a:r>
              <a:rPr lang="sk-SK" sz="2000" dirty="0"/>
              <a:t>, </a:t>
            </a:r>
            <a:r>
              <a:rPr lang="sk-SK" sz="2000" dirty="0" smtClean="0"/>
              <a:t>z </a:t>
            </a:r>
            <a:r>
              <a:rPr lang="sk-SK" sz="2000" dirty="0"/>
              <a:t>toho zo štátneho rozpočtu (zdroj 111) </a:t>
            </a:r>
            <a:r>
              <a:rPr lang="sk-SK" sz="2000" b="1" dirty="0"/>
              <a:t>976,25 €</a:t>
            </a:r>
            <a:r>
              <a:rPr lang="sk-SK" sz="2000" b="1" dirty="0" smtClean="0"/>
              <a:t>.</a:t>
            </a:r>
            <a:endParaRPr lang="sk-SK" sz="2000" b="1" dirty="0"/>
          </a:p>
          <a:p>
            <a:pPr algn="just">
              <a:lnSpc>
                <a:spcPct val="150000"/>
              </a:lnSpc>
            </a:pPr>
            <a:r>
              <a:rPr lang="sk-SK" sz="2000" dirty="0"/>
              <a:t>Priemerný evidenčný počet pracovníkov prepočítaný za rok 2016 predstavoval v </a:t>
            </a:r>
            <a:r>
              <a:rPr lang="sk-SK" sz="2000" b="1" dirty="0"/>
              <a:t>príspevkových organizáciách  SAV </a:t>
            </a:r>
            <a:r>
              <a:rPr lang="sk-SK" sz="2000" b="1" dirty="0" smtClean="0"/>
              <a:t>1756 </a:t>
            </a:r>
            <a:r>
              <a:rPr lang="sk-SK" sz="2000" b="1" dirty="0"/>
              <a:t>osôb</a:t>
            </a:r>
            <a:r>
              <a:rPr lang="sk-SK" sz="2000" dirty="0"/>
              <a:t>. Úroveň priemerného zárobku bola </a:t>
            </a:r>
            <a:r>
              <a:rPr lang="sk-SK" sz="2000" b="1" dirty="0" smtClean="0">
                <a:solidFill>
                  <a:srgbClr val="FF0000"/>
                </a:solidFill>
              </a:rPr>
              <a:t>1129,29 </a:t>
            </a:r>
            <a:r>
              <a:rPr lang="sk-SK" sz="2000" b="1" dirty="0">
                <a:solidFill>
                  <a:srgbClr val="FF0000"/>
                </a:solidFill>
              </a:rPr>
              <a:t>€</a:t>
            </a:r>
            <a:r>
              <a:rPr lang="sk-SK" sz="2000" dirty="0"/>
              <a:t> z toho zo štátneho rozpočtu (zdroj 111) </a:t>
            </a:r>
            <a:r>
              <a:rPr lang="sk-SK" sz="2000" b="1" dirty="0"/>
              <a:t>899,16 €</a:t>
            </a:r>
            <a:r>
              <a:rPr lang="sk-SK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625460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inental_World_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22F9EC7-BBB9-4DD2-A88B-F7FDA304A8A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Rad máp sveta, prezentácia Svet (širokouhlý formát)</Template>
  <TotalTime>0</TotalTime>
  <Words>996</Words>
  <Application>Microsoft Office PowerPoint</Application>
  <PresentationFormat>Vlastná</PresentationFormat>
  <Paragraphs>117</Paragraphs>
  <Slides>14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5" baseType="lpstr">
      <vt:lpstr>Continental_World_16x9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  <vt:lpstr>Snímka 12</vt:lpstr>
      <vt:lpstr>Snímka 13</vt:lpstr>
      <vt:lpstr>Snímka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2018-05-02T09:43:13Z</dcterms:created>
  <dcterms:modified xsi:type="dcterms:W3CDTF">2018-05-02T19:32:52Z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TC028048919991</vt:lpwstr>
  </property>
</Properties>
</file>